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3"/>
  </p:notesMasterIdLst>
  <p:sldIdLst>
    <p:sldId id="256" r:id="rId2"/>
    <p:sldId id="263" r:id="rId3"/>
    <p:sldId id="258" r:id="rId4"/>
    <p:sldId id="259" r:id="rId5"/>
    <p:sldId id="266" r:id="rId6"/>
    <p:sldId id="278" r:id="rId7"/>
    <p:sldId id="267" r:id="rId8"/>
    <p:sldId id="273" r:id="rId9"/>
    <p:sldId id="268" r:id="rId10"/>
    <p:sldId id="269" r:id="rId11"/>
    <p:sldId id="270" r:id="rId12"/>
    <p:sldId id="260" r:id="rId13"/>
    <p:sldId id="262" r:id="rId14"/>
    <p:sldId id="279" r:id="rId15"/>
    <p:sldId id="274" r:id="rId16"/>
    <p:sldId id="275" r:id="rId17"/>
    <p:sldId id="280" r:id="rId18"/>
    <p:sldId id="281" r:id="rId19"/>
    <p:sldId id="282" r:id="rId20"/>
    <p:sldId id="285" r:id="rId21"/>
    <p:sldId id="283"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75600" autoAdjust="0"/>
  </p:normalViewPr>
  <p:slideViewPr>
    <p:cSldViewPr snapToGrid="0">
      <p:cViewPr varScale="1">
        <p:scale>
          <a:sx n="61" d="100"/>
          <a:sy n="61" d="100"/>
        </p:scale>
        <p:origin x="152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A98C3D4-9C81-47B1-9FB3-8ED2BF778B42}" type="datetimeFigureOut">
              <a:rPr lang="en-US" smtClean="0"/>
              <a:t>3/27/2021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2FDD9F-DD20-41B5-9844-EBFFF8459DD3}" type="slidenum">
              <a:rPr lang="en-US" smtClean="0"/>
              <a:t>‹#›</a:t>
            </a:fld>
            <a:endParaRPr lang="en-US"/>
          </a:p>
        </p:txBody>
      </p:sp>
    </p:spTree>
    <p:extLst>
      <p:ext uri="{BB962C8B-B14F-4D97-AF65-F5344CB8AC3E}">
        <p14:creationId xmlns:p14="http://schemas.microsoft.com/office/powerpoint/2010/main" val="15659974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 be aware but lets get started from here .</a:t>
            </a:r>
          </a:p>
        </p:txBody>
      </p:sp>
      <p:sp>
        <p:nvSpPr>
          <p:cNvPr id="4" name="Slide Number Placeholder 3"/>
          <p:cNvSpPr>
            <a:spLocks noGrp="1"/>
          </p:cNvSpPr>
          <p:nvPr>
            <p:ph type="sldNum" sz="quarter" idx="10"/>
          </p:nvPr>
        </p:nvSpPr>
        <p:spPr/>
        <p:txBody>
          <a:bodyPr/>
          <a:lstStyle/>
          <a:p>
            <a:fld id="{0E2FDD9F-DD20-41B5-9844-EBFFF8459DD3}" type="slidenum">
              <a:rPr lang="en-US" smtClean="0"/>
              <a:t>2</a:t>
            </a:fld>
            <a:endParaRPr lang="en-US"/>
          </a:p>
        </p:txBody>
      </p:sp>
    </p:spTree>
    <p:extLst>
      <p:ext uri="{BB962C8B-B14F-4D97-AF65-F5344CB8AC3E}">
        <p14:creationId xmlns:p14="http://schemas.microsoft.com/office/powerpoint/2010/main" val="8150348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IAM Guidelines &amp; Best Practices </a:t>
            </a:r>
          </a:p>
          <a:p>
            <a:endParaRPr lang="en-US" dirty="0"/>
          </a:p>
          <a:p>
            <a:r>
              <a:rPr lang="en-US" dirty="0"/>
              <a:t>• Don’t use the root account except for AWS account setup </a:t>
            </a:r>
          </a:p>
          <a:p>
            <a:r>
              <a:rPr lang="en-US" dirty="0"/>
              <a:t>• One physical user = One AWS user </a:t>
            </a:r>
          </a:p>
          <a:p>
            <a:r>
              <a:rPr lang="en-US" dirty="0"/>
              <a:t>• Assign users to </a:t>
            </a:r>
            <a:r>
              <a:rPr lang="en-US" dirty="0" err="1"/>
              <a:t>groupsand</a:t>
            </a:r>
            <a:r>
              <a:rPr lang="en-US" dirty="0"/>
              <a:t> assign permissions to groups </a:t>
            </a:r>
          </a:p>
          <a:p>
            <a:r>
              <a:rPr lang="en-US" dirty="0"/>
              <a:t>• Create a strong password policy </a:t>
            </a:r>
          </a:p>
          <a:p>
            <a:r>
              <a:rPr lang="en-US" dirty="0"/>
              <a:t>• Use and enforce the use of Multi Factor Authentication (MFA) </a:t>
            </a:r>
          </a:p>
          <a:p>
            <a:r>
              <a:rPr lang="en-US" dirty="0"/>
              <a:t>• Create and use </a:t>
            </a:r>
            <a:r>
              <a:rPr lang="en-US" dirty="0" err="1"/>
              <a:t>Rolesfor</a:t>
            </a:r>
            <a:r>
              <a:rPr lang="en-US" dirty="0"/>
              <a:t> giving permissions to AWS services </a:t>
            </a:r>
          </a:p>
          <a:p>
            <a:r>
              <a:rPr lang="en-US" dirty="0"/>
              <a:t>• Use Access Keys for Programmatic Access (CLI / SDK) </a:t>
            </a:r>
          </a:p>
          <a:p>
            <a:r>
              <a:rPr lang="en-US" dirty="0"/>
              <a:t>• Audit permissions of your account with the IAM Credentials Report </a:t>
            </a:r>
          </a:p>
          <a:p>
            <a:r>
              <a:rPr lang="en-US" dirty="0"/>
              <a:t>• Never share IAM users &amp; Access Keys</a:t>
            </a:r>
          </a:p>
        </p:txBody>
      </p:sp>
      <p:sp>
        <p:nvSpPr>
          <p:cNvPr id="4" name="Slide Number Placeholder 3"/>
          <p:cNvSpPr>
            <a:spLocks noGrp="1"/>
          </p:cNvSpPr>
          <p:nvPr>
            <p:ph type="sldNum" sz="quarter" idx="10"/>
          </p:nvPr>
        </p:nvSpPr>
        <p:spPr/>
        <p:txBody>
          <a:bodyPr/>
          <a:lstStyle/>
          <a:p>
            <a:fld id="{DE00E7D3-AB95-4795-9063-83778880FB9F}" type="slidenum">
              <a:rPr lang="en-US" smtClean="0"/>
              <a:t>12</a:t>
            </a:fld>
            <a:endParaRPr lang="en-US"/>
          </a:p>
        </p:txBody>
      </p:sp>
    </p:spTree>
    <p:extLst>
      <p:ext uri="{BB962C8B-B14F-4D97-AF65-F5344CB8AC3E}">
        <p14:creationId xmlns:p14="http://schemas.microsoft.com/office/powerpoint/2010/main" val="41418444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If </a:t>
            </a:r>
            <a:r>
              <a:rPr lang="en-US" dirty="0"/>
              <a:t>you provide role the you need not share login credentials .</a:t>
            </a:r>
          </a:p>
          <a:p>
            <a:r>
              <a:rPr lang="en-US" dirty="0"/>
              <a:t>Moreover if one login has 100 instances and by mistake any one of them get compromised you need not bother for others .</a:t>
            </a:r>
          </a:p>
          <a:p>
            <a:endParaRPr lang="en-US" dirty="0"/>
          </a:p>
        </p:txBody>
      </p:sp>
      <p:sp>
        <p:nvSpPr>
          <p:cNvPr id="4" name="Slide Number Placeholder 3"/>
          <p:cNvSpPr>
            <a:spLocks noGrp="1"/>
          </p:cNvSpPr>
          <p:nvPr>
            <p:ph type="sldNum" sz="quarter" idx="10"/>
          </p:nvPr>
        </p:nvSpPr>
        <p:spPr/>
        <p:txBody>
          <a:bodyPr/>
          <a:lstStyle/>
          <a:p>
            <a:fld id="{DE00E7D3-AB95-4795-9063-83778880FB9F}" type="slidenum">
              <a:rPr lang="en-US" smtClean="0"/>
              <a:t>13</a:t>
            </a:fld>
            <a:endParaRPr lang="en-US"/>
          </a:p>
        </p:txBody>
      </p:sp>
    </p:spTree>
    <p:extLst>
      <p:ext uri="{BB962C8B-B14F-4D97-AF65-F5344CB8AC3E}">
        <p14:creationId xmlns:p14="http://schemas.microsoft.com/office/powerpoint/2010/main" val="2543135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Create a IAM role -- &gt; Define principles which can access this role -- &gt; use AWS STS -- &gt; Credentials available for 15 mins to 1 hour .</a:t>
            </a:r>
          </a:p>
          <a:p>
            <a:endParaRPr lang="en-US" dirty="0"/>
          </a:p>
          <a:p>
            <a:r>
              <a:rPr lang="en-US" dirty="0"/>
              <a:t>https://docs.aws.amazon.com/IAM/latest/UserGuide/id_roles_common-scenarios_aws-accounts.html</a:t>
            </a:r>
          </a:p>
          <a:p>
            <a:r>
              <a:rPr lang="en-US" dirty="0"/>
              <a:t>https://docs.aws.amazon.com/IAM/latest/UserGuide/id_roles_providers_saml.html</a:t>
            </a:r>
          </a:p>
          <a:p>
            <a:r>
              <a:rPr lang="en-US" dirty="0"/>
              <a:t>https://docs.aws.amazon.com/IAM/latest/UserGuide/id_roles_providers_enable-console-saml.html</a:t>
            </a:r>
          </a:p>
          <a:p>
            <a:r>
              <a:rPr lang="en-US" dirty="0"/>
              <a:t>Federation – External source of truth for validation [User Management is outside AWS ]. So, we need that trusted third party source .</a:t>
            </a:r>
            <a:r>
              <a:rPr lang="en-US" dirty="0" err="1"/>
              <a:t>Eg</a:t>
            </a:r>
            <a:r>
              <a:rPr lang="en-US" dirty="0"/>
              <a:t> : SAML2.0</a:t>
            </a:r>
          </a:p>
          <a:p>
            <a:endParaRPr lang="en-US" dirty="0"/>
          </a:p>
          <a:p>
            <a:r>
              <a:rPr lang="en-US" dirty="0"/>
              <a:t>MS AD – s/w on windows server with AD Domain service .DB for all users </a:t>
            </a:r>
          </a:p>
          <a:p>
            <a:endParaRPr lang="en-US" dirty="0"/>
          </a:p>
          <a:p>
            <a:r>
              <a:rPr lang="en-US" dirty="0"/>
              <a:t>Directory service -- </a:t>
            </a:r>
          </a:p>
          <a:p>
            <a:pPr marL="228600" indent="-228600">
              <a:buAutoNum type="arabicPeriod"/>
            </a:pPr>
            <a:r>
              <a:rPr lang="en-US" dirty="0"/>
              <a:t>AWS Managed MS AD – Supports MFA</a:t>
            </a:r>
          </a:p>
          <a:p>
            <a:pPr marL="228600" indent="-228600">
              <a:buAutoNum type="arabicPeriod"/>
            </a:pPr>
            <a:r>
              <a:rPr lang="en-US" dirty="0"/>
              <a:t>Simple AD – Standalone</a:t>
            </a:r>
          </a:p>
          <a:p>
            <a:pPr marL="228600" indent="-228600">
              <a:buAutoNum type="arabicPeriod"/>
            </a:pPr>
            <a:r>
              <a:rPr lang="en-US" dirty="0"/>
              <a:t>AD Connector – proxy connector </a:t>
            </a:r>
          </a:p>
          <a:p>
            <a:pPr marL="228600" indent="-228600">
              <a:buAutoNum type="arabicPeriod"/>
            </a:pPr>
            <a:r>
              <a:rPr lang="en-US" dirty="0"/>
              <a:t>Amazon Cognito User pools</a:t>
            </a:r>
          </a:p>
          <a:p>
            <a:endParaRPr lang="en-US" dirty="0"/>
          </a:p>
          <a:p>
            <a:r>
              <a:rPr lang="en-US" dirty="0"/>
              <a:t>Questions like – cross account or assuming role . </a:t>
            </a:r>
          </a:p>
        </p:txBody>
      </p:sp>
      <p:sp>
        <p:nvSpPr>
          <p:cNvPr id="4" name="Slide Number Placeholder 3"/>
          <p:cNvSpPr>
            <a:spLocks noGrp="1"/>
          </p:cNvSpPr>
          <p:nvPr>
            <p:ph type="sldNum" sz="quarter" idx="5"/>
          </p:nvPr>
        </p:nvSpPr>
        <p:spPr/>
        <p:txBody>
          <a:bodyPr/>
          <a:lstStyle/>
          <a:p>
            <a:fld id="{0E2FDD9F-DD20-41B5-9844-EBFFF8459DD3}" type="slidenum">
              <a:rPr lang="en-US" smtClean="0"/>
              <a:t>14</a:t>
            </a:fld>
            <a:endParaRPr lang="en-US"/>
          </a:p>
        </p:txBody>
      </p:sp>
    </p:spTree>
    <p:extLst>
      <p:ext uri="{BB962C8B-B14F-4D97-AF65-F5344CB8AC3E}">
        <p14:creationId xmlns:p14="http://schemas.microsoft.com/office/powerpoint/2010/main" val="16689979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Organisational</a:t>
            </a:r>
            <a:r>
              <a:rPr lang="en-US" dirty="0"/>
              <a:t> account (OU)</a:t>
            </a:r>
          </a:p>
          <a:p>
            <a:r>
              <a:rPr lang="en-US" dirty="0" err="1"/>
              <a:t>cognito</a:t>
            </a:r>
            <a:r>
              <a:rPr lang="en-US" dirty="0"/>
              <a:t> - authentication via web and mobile apps</a:t>
            </a:r>
          </a:p>
          <a:p>
            <a:r>
              <a:rPr lang="en-US" dirty="0"/>
              <a:t>user pool -user directory , Federation</a:t>
            </a:r>
          </a:p>
          <a:p>
            <a:r>
              <a:rPr lang="en-US" dirty="0"/>
              <a:t>identity pool - temporary access for </a:t>
            </a:r>
            <a:r>
              <a:rPr lang="en-US" dirty="0" err="1"/>
              <a:t>aws</a:t>
            </a:r>
            <a:r>
              <a:rPr lang="en-US" dirty="0"/>
              <a:t> services</a:t>
            </a:r>
          </a:p>
          <a:p>
            <a:endParaRPr lang="en-US" dirty="0"/>
          </a:p>
          <a:p>
            <a:r>
              <a:rPr lang="en-US" dirty="0"/>
              <a:t>KMS</a:t>
            </a:r>
          </a:p>
          <a:p>
            <a:r>
              <a:rPr lang="en-US" dirty="0"/>
              <a:t>AWS Managed keys</a:t>
            </a:r>
          </a:p>
          <a:p>
            <a:r>
              <a:rPr lang="en-US" dirty="0"/>
              <a:t>Customer Managed Keys </a:t>
            </a:r>
          </a:p>
          <a:p>
            <a:endParaRPr lang="en-US" dirty="0"/>
          </a:p>
          <a:p>
            <a:r>
              <a:rPr lang="en-US" dirty="0"/>
              <a:t>HSM - Hardware security Module - hardware device to store encryption keys (regulatory  + corporate contractual ) - AWS </a:t>
            </a:r>
            <a:r>
              <a:rPr lang="en-US" dirty="0" err="1"/>
              <a:t>proprietry</a:t>
            </a:r>
            <a:r>
              <a:rPr lang="en-US" dirty="0"/>
              <a:t> + no upfront payment + pay per hour </a:t>
            </a:r>
          </a:p>
          <a:p>
            <a:endParaRPr lang="en-US" dirty="0"/>
          </a:p>
          <a:p>
            <a:r>
              <a:rPr lang="en-US" dirty="0"/>
              <a:t>WAF and </a:t>
            </a:r>
            <a:r>
              <a:rPr lang="en-US" dirty="0" err="1"/>
              <a:t>sheild</a:t>
            </a:r>
            <a:r>
              <a:rPr lang="en-US" dirty="0"/>
              <a:t> : </a:t>
            </a:r>
          </a:p>
          <a:p>
            <a:endParaRPr lang="en-US" dirty="0"/>
          </a:p>
          <a:p>
            <a:r>
              <a:rPr lang="en-US" dirty="0" err="1"/>
              <a:t>DDos</a:t>
            </a:r>
            <a:r>
              <a:rPr lang="en-US" dirty="0"/>
              <a:t> - Distributed denial service - In computing, a denial-of-service attack is a cyber-attack in which the perpetrator seeks to make a machine or network resource unavailable to its intended users by temporarily or indefinitely disrupting services of a host connected to the Internet</a:t>
            </a:r>
          </a:p>
        </p:txBody>
      </p:sp>
      <p:sp>
        <p:nvSpPr>
          <p:cNvPr id="4" name="Slide Number Placeholder 3"/>
          <p:cNvSpPr>
            <a:spLocks noGrp="1"/>
          </p:cNvSpPr>
          <p:nvPr>
            <p:ph type="sldNum" sz="quarter" idx="5"/>
          </p:nvPr>
        </p:nvSpPr>
        <p:spPr/>
        <p:txBody>
          <a:bodyPr/>
          <a:lstStyle/>
          <a:p>
            <a:fld id="{0E2FDD9F-DD20-41B5-9844-EBFFF8459DD3}" type="slidenum">
              <a:rPr lang="en-US" smtClean="0"/>
              <a:t>15</a:t>
            </a:fld>
            <a:endParaRPr lang="en-US"/>
          </a:p>
        </p:txBody>
      </p:sp>
    </p:spTree>
    <p:extLst>
      <p:ext uri="{BB962C8B-B14F-4D97-AF65-F5344CB8AC3E}">
        <p14:creationId xmlns:p14="http://schemas.microsoft.com/office/powerpoint/2010/main" val="13114617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2FDD9F-DD20-41B5-9844-EBFFF8459DD3}" type="slidenum">
              <a:rPr lang="en-US" smtClean="0"/>
              <a:t>16</a:t>
            </a:fld>
            <a:endParaRPr lang="en-US"/>
          </a:p>
        </p:txBody>
      </p:sp>
    </p:spTree>
    <p:extLst>
      <p:ext uri="{BB962C8B-B14F-4D97-AF65-F5344CB8AC3E}">
        <p14:creationId xmlns:p14="http://schemas.microsoft.com/office/powerpoint/2010/main" val="34307305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AWS SSO : (https://aws.amazon.com/blogs/security/introducing-aws-single-sign-on/)</a:t>
            </a:r>
          </a:p>
          <a:p>
            <a:r>
              <a:rPr lang="en-US" dirty="0"/>
              <a:t>-----------</a:t>
            </a:r>
          </a:p>
          <a:p>
            <a:r>
              <a:rPr lang="en-US" dirty="0"/>
              <a:t>Mange multiple accounts and third-party applications .</a:t>
            </a:r>
          </a:p>
          <a:p>
            <a:endParaRPr lang="en-US" dirty="0"/>
          </a:p>
          <a:p>
            <a:r>
              <a:rPr lang="en-US" dirty="0"/>
              <a:t>AWS Single Sign on - </a:t>
            </a:r>
          </a:p>
        </p:txBody>
      </p:sp>
      <p:sp>
        <p:nvSpPr>
          <p:cNvPr id="4" name="Slide Number Placeholder 3"/>
          <p:cNvSpPr>
            <a:spLocks noGrp="1"/>
          </p:cNvSpPr>
          <p:nvPr>
            <p:ph type="sldNum" sz="quarter" idx="5"/>
          </p:nvPr>
        </p:nvSpPr>
        <p:spPr/>
        <p:txBody>
          <a:bodyPr/>
          <a:lstStyle/>
          <a:p>
            <a:fld id="{0E2FDD9F-DD20-41B5-9844-EBFFF8459DD3}" type="slidenum">
              <a:rPr lang="en-US" smtClean="0"/>
              <a:t>17</a:t>
            </a:fld>
            <a:endParaRPr lang="en-US"/>
          </a:p>
        </p:txBody>
      </p:sp>
    </p:spTree>
    <p:extLst>
      <p:ext uri="{BB962C8B-B14F-4D97-AF65-F5344CB8AC3E}">
        <p14:creationId xmlns:p14="http://schemas.microsoft.com/office/powerpoint/2010/main" val="6182925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Cloud HSM (Hardware Security Module)  is a way of encryption .</a:t>
            </a:r>
          </a:p>
          <a:p>
            <a:endParaRPr lang="en-US" dirty="0"/>
          </a:p>
          <a:p>
            <a:r>
              <a:rPr lang="en-US" dirty="0"/>
              <a:t>AWS - KMS manages the software for encryption but Cloud HSM just provisions encryption Dedicated Hardware  and You manage your own encryption keys entirely (not AWS) .</a:t>
            </a:r>
          </a:p>
          <a:p>
            <a:endParaRPr lang="en-US" dirty="0"/>
          </a:p>
          <a:p>
            <a:r>
              <a:rPr lang="en-US" dirty="0"/>
              <a:t>• HSM device is tamper resistant, FIPS 140-2 Level 3 compliance – No one even in AWS can touch your h/w .</a:t>
            </a:r>
          </a:p>
          <a:p>
            <a:r>
              <a:rPr lang="en-US" dirty="0"/>
              <a:t>• </a:t>
            </a:r>
            <a:r>
              <a:rPr lang="en-US" dirty="0" err="1"/>
              <a:t>CloudHSM</a:t>
            </a:r>
            <a:r>
              <a:rPr lang="en-US" dirty="0"/>
              <a:t> clusters are spread across Multi AZ (HA) – must setup </a:t>
            </a:r>
          </a:p>
          <a:p>
            <a:r>
              <a:rPr lang="en-US" dirty="0"/>
              <a:t>• No free tier available </a:t>
            </a:r>
          </a:p>
          <a:p>
            <a:r>
              <a:rPr lang="en-US" dirty="0"/>
              <a:t>• Must use the </a:t>
            </a:r>
            <a:r>
              <a:rPr lang="en-US" dirty="0" err="1"/>
              <a:t>CloudHSM</a:t>
            </a:r>
            <a:r>
              <a:rPr lang="en-US" dirty="0"/>
              <a:t> Client Software </a:t>
            </a:r>
          </a:p>
          <a:p>
            <a:r>
              <a:rPr lang="en-US" dirty="0"/>
              <a:t>• Redshift supports </a:t>
            </a:r>
            <a:r>
              <a:rPr lang="en-US" dirty="0" err="1"/>
              <a:t>CloudHSM</a:t>
            </a:r>
            <a:r>
              <a:rPr lang="en-US" dirty="0"/>
              <a:t> for database encryption and key management </a:t>
            </a:r>
          </a:p>
          <a:p>
            <a:r>
              <a:rPr lang="en-US" dirty="0"/>
              <a:t>• Good option to use with SSE-C encryption</a:t>
            </a:r>
          </a:p>
        </p:txBody>
      </p:sp>
      <p:sp>
        <p:nvSpPr>
          <p:cNvPr id="4" name="Slide Number Placeholder 3"/>
          <p:cNvSpPr>
            <a:spLocks noGrp="1"/>
          </p:cNvSpPr>
          <p:nvPr>
            <p:ph type="sldNum" sz="quarter" idx="5"/>
          </p:nvPr>
        </p:nvSpPr>
        <p:spPr/>
        <p:txBody>
          <a:bodyPr/>
          <a:lstStyle/>
          <a:p>
            <a:fld id="{0E2FDD9F-DD20-41B5-9844-EBFFF8459DD3}" type="slidenum">
              <a:rPr lang="en-US" smtClean="0"/>
              <a:t>18</a:t>
            </a:fld>
            <a:endParaRPr lang="en-US"/>
          </a:p>
        </p:txBody>
      </p:sp>
    </p:spTree>
    <p:extLst>
      <p:ext uri="{BB962C8B-B14F-4D97-AF65-F5344CB8AC3E}">
        <p14:creationId xmlns:p14="http://schemas.microsoft.com/office/powerpoint/2010/main" val="39351062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Ddos</a:t>
            </a:r>
            <a:r>
              <a:rPr lang="en-US" dirty="0"/>
              <a:t> attack - https://www.csoonline.com/article/3222095/ddos-explained-how-denial-of-service-attacks-are-evolving.html</a:t>
            </a:r>
          </a:p>
          <a:p>
            <a:endParaRPr lang="en-US" dirty="0"/>
          </a:p>
          <a:p>
            <a:r>
              <a:rPr lang="en-US" dirty="0"/>
              <a:t>https://www.cloudflare.com/learning/ddos/syn-flood-ddos-attack/</a:t>
            </a:r>
          </a:p>
          <a:p>
            <a:r>
              <a:rPr lang="en-US" dirty="0"/>
              <a:t>https://www.cloudflare.com/learning/ddos/udp-flood-ddos-attack/</a:t>
            </a:r>
          </a:p>
          <a:p>
            <a:r>
              <a:rPr lang="en-US" dirty="0"/>
              <a:t>https://www.cloudbric.com/blog/2015/03/reflection-attacks-and-amplification-atttacks/#:~:text=Reflection%20attacks%20(also%20known%20as,to%20that%20type%20of%20request.	</a:t>
            </a:r>
          </a:p>
          <a:p>
            <a:endParaRPr lang="en-US" dirty="0"/>
          </a:p>
          <a:p>
            <a:endParaRPr lang="en-US" dirty="0"/>
          </a:p>
          <a:p>
            <a:r>
              <a:rPr lang="en-US" dirty="0"/>
              <a:t>https://d1.awsstatic.com/whitepapers/Security/DDoS_White_Paper.pdf</a:t>
            </a:r>
          </a:p>
          <a:p>
            <a:endParaRPr lang="en-US" dirty="0"/>
          </a:p>
          <a:p>
            <a:r>
              <a:rPr lang="en-US" dirty="0"/>
              <a:t>$3000 per month .</a:t>
            </a:r>
          </a:p>
          <a:p>
            <a:endParaRPr lang="en-US" dirty="0"/>
          </a:p>
          <a:p>
            <a:r>
              <a:rPr lang="en-US" dirty="0"/>
              <a:t>AWS Guard Duty </a:t>
            </a:r>
          </a:p>
          <a:p>
            <a:r>
              <a:rPr lang="en-US" dirty="0"/>
              <a:t>------------------–</a:t>
            </a:r>
          </a:p>
          <a:p>
            <a:r>
              <a:rPr lang="en-US" dirty="0"/>
              <a:t>Intelligent and Cloud scale managed threat detection service . Helps to manage any threat to your application .</a:t>
            </a:r>
          </a:p>
          <a:p>
            <a:r>
              <a:rPr lang="en-US" dirty="0"/>
              <a:t>Continuously does security monitoring service where it analyses and processes VPC Flow logs ,AWS cloud event trail logs and DNS logs .</a:t>
            </a:r>
          </a:p>
          <a:p>
            <a:r>
              <a:rPr lang="en-US" dirty="0"/>
              <a:t>Flashes unexpected and potentially malicious activity on your AWS environment . </a:t>
            </a:r>
          </a:p>
          <a:p>
            <a:endParaRPr lang="en-US" dirty="0"/>
          </a:p>
        </p:txBody>
      </p:sp>
      <p:sp>
        <p:nvSpPr>
          <p:cNvPr id="4" name="Slide Number Placeholder 3"/>
          <p:cNvSpPr>
            <a:spLocks noGrp="1"/>
          </p:cNvSpPr>
          <p:nvPr>
            <p:ph type="sldNum" sz="quarter" idx="5"/>
          </p:nvPr>
        </p:nvSpPr>
        <p:spPr/>
        <p:txBody>
          <a:bodyPr/>
          <a:lstStyle/>
          <a:p>
            <a:fld id="{0E2FDD9F-DD20-41B5-9844-EBFFF8459DD3}" type="slidenum">
              <a:rPr lang="en-US" smtClean="0"/>
              <a:t>19</a:t>
            </a:fld>
            <a:endParaRPr lang="en-US"/>
          </a:p>
        </p:txBody>
      </p:sp>
    </p:spTree>
    <p:extLst>
      <p:ext uri="{BB962C8B-B14F-4D97-AF65-F5344CB8AC3E}">
        <p14:creationId xmlns:p14="http://schemas.microsoft.com/office/powerpoint/2010/main" val="16029136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E2FDD9F-DD20-41B5-9844-EBFFF8459DD3}" type="slidenum">
              <a:rPr lang="en-US" smtClean="0"/>
              <a:t>20</a:t>
            </a:fld>
            <a:endParaRPr lang="en-US"/>
          </a:p>
        </p:txBody>
      </p:sp>
    </p:spTree>
    <p:extLst>
      <p:ext uri="{BB962C8B-B14F-4D97-AF65-F5344CB8AC3E}">
        <p14:creationId xmlns:p14="http://schemas.microsoft.com/office/powerpoint/2010/main" val="209853303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can you deploy WAF ? </a:t>
            </a:r>
          </a:p>
          <a:p>
            <a:endParaRPr lang="en-US" dirty="0"/>
          </a:p>
          <a:p>
            <a:r>
              <a:rPr lang="en-US" dirty="0"/>
              <a:t>Not included in free Tier .</a:t>
            </a:r>
          </a:p>
          <a:p>
            <a:endParaRPr lang="en-US" dirty="0"/>
          </a:p>
          <a:p>
            <a:r>
              <a:rPr lang="en-US" dirty="0"/>
              <a:t>AWS Firewall Manager </a:t>
            </a:r>
          </a:p>
          <a:p>
            <a:r>
              <a:rPr lang="en-US" dirty="0"/>
              <a:t>-------------------------</a:t>
            </a:r>
          </a:p>
          <a:p>
            <a:r>
              <a:rPr lang="en-US" dirty="0"/>
              <a:t>• Manage rules in all accounts of an AWS Organization </a:t>
            </a:r>
          </a:p>
          <a:p>
            <a:r>
              <a:rPr lang="en-US" dirty="0"/>
              <a:t>• Common set of security rules </a:t>
            </a:r>
          </a:p>
          <a:p>
            <a:r>
              <a:rPr lang="en-US" dirty="0"/>
              <a:t>• WAF rules (Application Load Balancer, API Gateways, CloudFront) </a:t>
            </a:r>
          </a:p>
          <a:p>
            <a:r>
              <a:rPr lang="en-US" dirty="0"/>
              <a:t>• AWS Shield Advanced (ALB, CLB, Elastic IP, CloudFront) </a:t>
            </a:r>
          </a:p>
          <a:p>
            <a:r>
              <a:rPr lang="en-US" dirty="0"/>
              <a:t>• Security Groups for EC2 and ENI resources in VP</a:t>
            </a:r>
          </a:p>
          <a:p>
            <a:endParaRPr lang="en-US" dirty="0"/>
          </a:p>
          <a:p>
            <a:r>
              <a:rPr lang="en-US" dirty="0"/>
              <a:t>AWS Config  - console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Cognito – Managed service which provides authentication , authorization and user management for web and mobile application.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Provides enhanced security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Cross platform consistency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Guest and social media logins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MFA &amp; password policy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Marketing analysis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Two major components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User pool – Directory for sign in and signup choices for application users.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US" dirty="0"/>
              <a:t>Identity Pool – Grant access to other AWS services .Can be either used separately or together with user pool.</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E2FDD9F-DD20-41B5-9844-EBFFF8459DD3}" type="slidenum">
              <a:rPr lang="en-US" smtClean="0"/>
              <a:t>21</a:t>
            </a:fld>
            <a:endParaRPr lang="en-US"/>
          </a:p>
        </p:txBody>
      </p:sp>
    </p:spTree>
    <p:extLst>
      <p:ext uri="{BB962C8B-B14F-4D97-AF65-F5344CB8AC3E}">
        <p14:creationId xmlns:p14="http://schemas.microsoft.com/office/powerpoint/2010/main" val="22445379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IAM allows you to manage users and their level of access to the AWS console</a:t>
            </a:r>
            <a:r>
              <a:rPr lang="en-US" sz="1200" kern="1200" baseline="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reason for this issue is that IAM users are created with no permissions by default. That means that when you created the new IAM user, you might not provisioned any permissions to the user.</a:t>
            </a:r>
          </a:p>
          <a:p>
            <a:r>
              <a:rPr lang="en-US" sz="1200" kern="1200" dirty="0">
                <a:solidFill>
                  <a:schemeClr val="tx1"/>
                </a:solidFill>
                <a:effectLst/>
                <a:latin typeface="+mn-lt"/>
                <a:ea typeface="+mn-ea"/>
                <a:cs typeface="+mn-cs"/>
              </a:rPr>
              <a:t>The IAM user might need to make API calls or use the AWS CLI or the Tools for Windows PowerShell. In that case, create an access key (an access key ID and a secret access key) for that user. This is called Programmatic access.</a:t>
            </a:r>
          </a:p>
          <a:p>
            <a:r>
              <a:rPr lang="en-US" sz="1200" kern="1200" dirty="0">
                <a:solidFill>
                  <a:schemeClr val="tx1"/>
                </a:solidFill>
                <a:effectLst/>
                <a:latin typeface="+mn-lt"/>
                <a:ea typeface="+mn-ea"/>
                <a:cs typeface="+mn-cs"/>
              </a:rPr>
              <a:t>If the user needs to access AWS resources from the AWS Management Console, create a password and provide it to the user.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Uses:</a:t>
            </a:r>
          </a:p>
          <a:p>
            <a:r>
              <a:rPr lang="en-US" sz="1200" kern="1200" dirty="0">
                <a:solidFill>
                  <a:schemeClr val="tx1"/>
                </a:solidFill>
                <a:effectLst/>
                <a:latin typeface="+mn-lt"/>
                <a:ea typeface="+mn-ea"/>
                <a:cs typeface="+mn-cs"/>
              </a:rPr>
              <a:t>1. </a:t>
            </a:r>
            <a:r>
              <a:rPr lang="en-US" sz="1200" kern="1200" dirty="0" err="1">
                <a:solidFill>
                  <a:schemeClr val="tx1"/>
                </a:solidFill>
                <a:effectLst/>
                <a:latin typeface="+mn-lt"/>
                <a:ea typeface="+mn-ea"/>
                <a:cs typeface="+mn-cs"/>
              </a:rPr>
              <a:t>Centralised</a:t>
            </a:r>
            <a:r>
              <a:rPr lang="en-US" sz="1200" kern="1200" dirty="0">
                <a:solidFill>
                  <a:schemeClr val="tx1"/>
                </a:solidFill>
                <a:effectLst/>
                <a:latin typeface="+mn-lt"/>
                <a:ea typeface="+mn-ea"/>
                <a:cs typeface="+mn-cs"/>
              </a:rPr>
              <a:t> control</a:t>
            </a:r>
          </a:p>
          <a:p>
            <a:r>
              <a:rPr lang="en-US" sz="1200" kern="1200" dirty="0">
                <a:solidFill>
                  <a:schemeClr val="tx1"/>
                </a:solidFill>
                <a:effectLst/>
                <a:latin typeface="+mn-lt"/>
                <a:ea typeface="+mn-ea"/>
                <a:cs typeface="+mn-cs"/>
              </a:rPr>
              <a:t>2. Shared access to AWS Account </a:t>
            </a:r>
          </a:p>
          <a:p>
            <a:r>
              <a:rPr lang="en-US" sz="1200" kern="1200" dirty="0">
                <a:solidFill>
                  <a:schemeClr val="tx1"/>
                </a:solidFill>
                <a:effectLst/>
                <a:latin typeface="+mn-lt"/>
                <a:ea typeface="+mn-ea"/>
                <a:cs typeface="+mn-cs"/>
              </a:rPr>
              <a:t>3. </a:t>
            </a:r>
            <a:r>
              <a:rPr lang="en-US" sz="1200" kern="1200" dirty="0" err="1">
                <a:solidFill>
                  <a:schemeClr val="tx1"/>
                </a:solidFill>
                <a:effectLst/>
                <a:latin typeface="+mn-lt"/>
                <a:ea typeface="+mn-ea"/>
                <a:cs typeface="+mn-cs"/>
              </a:rPr>
              <a:t>Granluer</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acces</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4. Identity Federation </a:t>
            </a:r>
          </a:p>
          <a:p>
            <a:endParaRPr lang="en-US" dirty="0"/>
          </a:p>
        </p:txBody>
      </p:sp>
      <p:sp>
        <p:nvSpPr>
          <p:cNvPr id="4" name="Slide Number Placeholder 3"/>
          <p:cNvSpPr>
            <a:spLocks noGrp="1"/>
          </p:cNvSpPr>
          <p:nvPr>
            <p:ph type="sldNum" sz="quarter" idx="10"/>
          </p:nvPr>
        </p:nvSpPr>
        <p:spPr/>
        <p:txBody>
          <a:bodyPr/>
          <a:lstStyle/>
          <a:p>
            <a:fld id="{DE00E7D3-AB95-4795-9063-83778880FB9F}" type="slidenum">
              <a:rPr lang="en-US" smtClean="0"/>
              <a:t>3</a:t>
            </a:fld>
            <a:endParaRPr lang="en-US"/>
          </a:p>
        </p:txBody>
      </p:sp>
    </p:spTree>
    <p:extLst>
      <p:ext uri="{BB962C8B-B14F-4D97-AF65-F5344CB8AC3E}">
        <p14:creationId xmlns:p14="http://schemas.microsoft.com/office/powerpoint/2010/main" val="30686084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Power user : </a:t>
            </a:r>
            <a:r>
              <a:rPr lang="en-US" sz="1200" b="0" i="0" kern="1200" dirty="0">
                <a:solidFill>
                  <a:schemeClr val="tx1"/>
                </a:solidFill>
                <a:effectLst/>
                <a:latin typeface="+mn-lt"/>
                <a:ea typeface="+mn-ea"/>
                <a:cs typeface="+mn-cs"/>
              </a:rPr>
              <a:t>Provides full access to </a:t>
            </a:r>
            <a:r>
              <a:rPr lang="en-US" sz="1200" b="1" i="0" kern="1200" dirty="0">
                <a:solidFill>
                  <a:schemeClr val="tx1"/>
                </a:solidFill>
                <a:effectLst/>
                <a:latin typeface="+mn-lt"/>
                <a:ea typeface="+mn-ea"/>
                <a:cs typeface="+mn-cs"/>
              </a:rPr>
              <a:t>AWS</a:t>
            </a:r>
            <a:r>
              <a:rPr lang="en-US" sz="1200" b="0" i="0" kern="1200" dirty="0">
                <a:solidFill>
                  <a:schemeClr val="tx1"/>
                </a:solidFill>
                <a:effectLst/>
                <a:latin typeface="+mn-lt"/>
                <a:ea typeface="+mn-ea"/>
                <a:cs typeface="+mn-cs"/>
              </a:rPr>
              <a:t> services and resources, but does not allow management of </a:t>
            </a:r>
            <a:r>
              <a:rPr lang="en-US" sz="1200" b="1" i="0" kern="1200" dirty="0">
                <a:solidFill>
                  <a:schemeClr val="tx1"/>
                </a:solidFill>
                <a:effectLst/>
                <a:latin typeface="+mn-lt"/>
                <a:ea typeface="+mn-ea"/>
                <a:cs typeface="+mn-cs"/>
              </a:rPr>
              <a:t>Users</a:t>
            </a:r>
            <a:r>
              <a:rPr lang="en-US" sz="1200" b="0" i="0" kern="1200" dirty="0">
                <a:solidFill>
                  <a:schemeClr val="tx1"/>
                </a:solidFill>
                <a:effectLst/>
                <a:latin typeface="+mn-lt"/>
                <a:ea typeface="+mn-ea"/>
                <a:cs typeface="+mn-cs"/>
              </a:rPr>
              <a:t> and groups.</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IAM =&gt; Here you a have</a:t>
            </a:r>
            <a:r>
              <a:rPr lang="en-US" baseline="0" dirty="0"/>
              <a:t> a sign in link which can be sent to user which can be customized =&gt; activate MFA login to root account(This can be done by virtual authenticator ) =&gt;  Create Individual IAM user -&gt; mange user -&gt; add user -&gt; select AWS access type (Programmatic access (access key id +secret access key )+AWS Management console access ) =&gt; Set Permission =&gt; create a group =&gt; add user to the group =&gt; create user   </a:t>
            </a:r>
            <a:r>
              <a:rPr lang="en-US" baseline="0" dirty="0">
                <a:sym typeface="Wingdings" panose="05000000000000000000" pitchFamily="2" charset="2"/>
              </a:rPr>
              <a:t> manage password policy </a:t>
            </a:r>
            <a:endParaRPr lang="en-US" dirty="0"/>
          </a:p>
          <a:p>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E00E7D3-AB95-4795-9063-83778880FB9F}" type="slidenum">
              <a:rPr lang="en-US" smtClean="0"/>
              <a:t>4</a:t>
            </a:fld>
            <a:endParaRPr lang="en-US"/>
          </a:p>
        </p:txBody>
      </p:sp>
    </p:spTree>
    <p:extLst>
      <p:ext uri="{BB962C8B-B14F-4D97-AF65-F5344CB8AC3E}">
        <p14:creationId xmlns:p14="http://schemas.microsoft.com/office/powerpoint/2010/main" val="832035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IAM Users</a:t>
            </a:r>
          </a:p>
          <a:p>
            <a:r>
              <a:rPr lang="en-US" dirty="0"/>
              <a:t>=========</a:t>
            </a:r>
          </a:p>
          <a:p>
            <a:r>
              <a:rPr lang="en-US" dirty="0"/>
              <a:t>An IAM user is an entity that represents a person or service It can be assigned an access key ID and secret access key for programmatic access to the AWS API,CLI, SDK, and other development tools</a:t>
            </a:r>
          </a:p>
          <a:p>
            <a:r>
              <a:rPr lang="en-US" dirty="0"/>
              <a:t>The account root user credentials are the email address used to create the account and a password and has full administrative permissions and these cannot be restricted</a:t>
            </a:r>
          </a:p>
          <a:p>
            <a:r>
              <a:rPr lang="en-US" dirty="0"/>
              <a:t>Enable Multi-Factor Authentication (MFA)</a:t>
            </a:r>
          </a:p>
          <a:p>
            <a:r>
              <a:rPr lang="en-US" dirty="0"/>
              <a:t>IAM users can be created to represent applications,</a:t>
            </a:r>
          </a:p>
          <a:p>
            <a:r>
              <a:rPr lang="en-US" dirty="0"/>
              <a:t> and these are known as “service accounts”</a:t>
            </a:r>
          </a:p>
          <a:p>
            <a:r>
              <a:rPr lang="en-US" dirty="0"/>
              <a:t>You can have up to 5000 users per AWS account</a:t>
            </a:r>
          </a:p>
          <a:p>
            <a:r>
              <a:rPr lang="en-US" dirty="0"/>
              <a:t>Each user account has a friendly name and an Amazon Resource Name (ARN) which uniquely identifies the user across AWS</a:t>
            </a:r>
          </a:p>
          <a:p>
            <a:r>
              <a:rPr lang="en-US" dirty="0"/>
              <a:t>You should create individual IAM accounts for users (best practice not to share accounts)</a:t>
            </a:r>
          </a:p>
          <a:p>
            <a:r>
              <a:rPr lang="en-US" dirty="0"/>
              <a:t>A password policy can be defined for enforcing password length, complexity etc.(applies to all users)</a:t>
            </a:r>
          </a:p>
          <a:p>
            <a:endParaRPr lang="en-US" dirty="0"/>
          </a:p>
          <a:p>
            <a:r>
              <a:rPr lang="en-US" dirty="0"/>
              <a:t>IAM Groups</a:t>
            </a:r>
          </a:p>
          <a:p>
            <a:r>
              <a:rPr lang="en-US" dirty="0"/>
              <a:t>==========</a:t>
            </a:r>
          </a:p>
          <a:p>
            <a:r>
              <a:rPr lang="en-US" dirty="0"/>
              <a:t>Groups are collections of users and have policies attached to them</a:t>
            </a:r>
          </a:p>
          <a:p>
            <a:r>
              <a:rPr lang="en-US" dirty="0"/>
              <a:t>A group is not an identity and cannot be identified as a principal in an IAM policy</a:t>
            </a:r>
          </a:p>
          <a:p>
            <a:r>
              <a:rPr lang="en-US" dirty="0"/>
              <a:t>Use groups to assign permissions to users</a:t>
            </a:r>
          </a:p>
          <a:p>
            <a:r>
              <a:rPr lang="en-US" dirty="0"/>
              <a:t>Use the principal of least privilege when assigning permissions</a:t>
            </a:r>
          </a:p>
          <a:p>
            <a:r>
              <a:rPr lang="en-US" dirty="0"/>
              <a:t>You cannot nest groups (groups within groups)</a:t>
            </a:r>
          </a:p>
          <a:p>
            <a:endParaRPr lang="en-US" dirty="0"/>
          </a:p>
          <a:p>
            <a:r>
              <a:rPr lang="en-US" dirty="0"/>
              <a:t>IAM Roles</a:t>
            </a:r>
          </a:p>
          <a:p>
            <a:r>
              <a:rPr lang="en-US" dirty="0"/>
              <a:t>=========</a:t>
            </a:r>
          </a:p>
          <a:p>
            <a:r>
              <a:rPr lang="en-US" dirty="0"/>
              <a:t>Roles are created and then “assumed” by trusted entities and define a set of permissions for making AWS service requests</a:t>
            </a:r>
          </a:p>
          <a:p>
            <a:r>
              <a:rPr lang="en-US" dirty="0"/>
              <a:t>With IAM Roles you can delegate permissions to resources for users and services without using permanent credentials (e.g. user name and password)</a:t>
            </a:r>
          </a:p>
          <a:p>
            <a:r>
              <a:rPr lang="en-US" dirty="0"/>
              <a:t>IAM users or AWS services can assume a role to obtain temporary security credentials that can be used to make AWS API calls</a:t>
            </a:r>
          </a:p>
          <a:p>
            <a:r>
              <a:rPr lang="en-US" dirty="0"/>
              <a:t>You can delegate using roles</a:t>
            </a:r>
          </a:p>
          <a:p>
            <a:r>
              <a:rPr lang="en-US" dirty="0"/>
              <a:t>There are no credentials associated with a role (password or access keys)</a:t>
            </a:r>
          </a:p>
          <a:p>
            <a:endParaRPr lang="en-US" dirty="0"/>
          </a:p>
          <a:p>
            <a:r>
              <a:rPr lang="en-US" dirty="0"/>
              <a:t>IAM Policies</a:t>
            </a:r>
          </a:p>
          <a:p>
            <a:r>
              <a:rPr lang="en-US" dirty="0"/>
              <a:t>============</a:t>
            </a:r>
          </a:p>
          <a:p>
            <a:r>
              <a:rPr lang="en-US" dirty="0"/>
              <a:t>Policies are documents that define permissions and can be applied to users, groups and roles</a:t>
            </a:r>
          </a:p>
          <a:p>
            <a:r>
              <a:rPr lang="en-US" dirty="0"/>
              <a:t>Policy documents are written in JSON (key value pair that consists of an attribute and a value)</a:t>
            </a:r>
          </a:p>
          <a:p>
            <a:r>
              <a:rPr lang="en-US" dirty="0"/>
              <a:t>All permissions are implicitly denied by default and The most restrictive policy is applied</a:t>
            </a:r>
          </a:p>
          <a:p>
            <a:r>
              <a:rPr lang="en-US" dirty="0"/>
              <a:t>The IAM policy simulator is a tool to help you understand, test, and validate the effects of access control policies</a:t>
            </a:r>
          </a:p>
          <a:p>
            <a:r>
              <a:rPr lang="en-US" dirty="0"/>
              <a:t>The Condition element can be used to apply further conditional logic</a:t>
            </a:r>
          </a:p>
        </p:txBody>
      </p:sp>
      <p:sp>
        <p:nvSpPr>
          <p:cNvPr id="4" name="Slide Number Placeholder 3"/>
          <p:cNvSpPr>
            <a:spLocks noGrp="1"/>
          </p:cNvSpPr>
          <p:nvPr>
            <p:ph type="sldNum" sz="quarter" idx="5"/>
          </p:nvPr>
        </p:nvSpPr>
        <p:spPr/>
        <p:txBody>
          <a:bodyPr/>
          <a:lstStyle/>
          <a:p>
            <a:fld id="{0E2FDD9F-DD20-41B5-9844-EBFFF8459DD3}" type="slidenum">
              <a:rPr lang="en-US" smtClean="0"/>
              <a:t>5</a:t>
            </a:fld>
            <a:endParaRPr lang="en-US"/>
          </a:p>
        </p:txBody>
      </p:sp>
    </p:spTree>
    <p:extLst>
      <p:ext uri="{BB962C8B-B14F-4D97-AF65-F5344CB8AC3E}">
        <p14:creationId xmlns:p14="http://schemas.microsoft.com/office/powerpoint/2010/main" val="168619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Least Privilege policy  </a:t>
            </a:r>
          </a:p>
        </p:txBody>
      </p:sp>
      <p:sp>
        <p:nvSpPr>
          <p:cNvPr id="4" name="Slide Number Placeholder 3"/>
          <p:cNvSpPr>
            <a:spLocks noGrp="1"/>
          </p:cNvSpPr>
          <p:nvPr>
            <p:ph type="sldNum" sz="quarter" idx="5"/>
          </p:nvPr>
        </p:nvSpPr>
        <p:spPr/>
        <p:txBody>
          <a:bodyPr/>
          <a:lstStyle/>
          <a:p>
            <a:fld id="{0E2FDD9F-DD20-41B5-9844-EBFFF8459DD3}" type="slidenum">
              <a:rPr lang="en-US" smtClean="0"/>
              <a:t>6</a:t>
            </a:fld>
            <a:endParaRPr lang="en-US"/>
          </a:p>
        </p:txBody>
      </p:sp>
    </p:spTree>
    <p:extLst>
      <p:ext uri="{BB962C8B-B14F-4D97-AF65-F5344CB8AC3E}">
        <p14:creationId xmlns:p14="http://schemas.microsoft.com/office/powerpoint/2010/main" val="606589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2FDD9F-DD20-41B5-9844-EBFFF8459DD3}" type="slidenum">
              <a:rPr lang="en-US" smtClean="0"/>
              <a:t>7</a:t>
            </a:fld>
            <a:endParaRPr lang="en-US"/>
          </a:p>
        </p:txBody>
      </p:sp>
    </p:spTree>
    <p:extLst>
      <p:ext uri="{BB962C8B-B14F-4D97-AF65-F5344CB8AC3E}">
        <p14:creationId xmlns:p14="http://schemas.microsoft.com/office/powerpoint/2010/main" val="17485803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Bucket policy to allow only users with MFA validation to enter sub folder .</a:t>
            </a:r>
          </a:p>
          <a:p>
            <a:r>
              <a:rPr lang="en-US" dirty="0"/>
              <a:t>Create bucket and then the </a:t>
            </a:r>
            <a:r>
              <a:rPr lang="en-US" dirty="0" err="1"/>
              <a:t>si</a:t>
            </a:r>
            <a:r>
              <a:rPr lang="en-US" dirty="0"/>
              <a:t>=</a:t>
            </a:r>
            <a:r>
              <a:rPr lang="en-US" dirty="0" err="1"/>
              <a:t>ub</a:t>
            </a:r>
            <a:r>
              <a:rPr lang="en-US" dirty="0"/>
              <a:t> folder </a:t>
            </a:r>
          </a:p>
          <a:p>
            <a:r>
              <a:rPr lang="en-US" dirty="0"/>
              <a:t>Create two users with s3 full access but add MFA validation for one of them .</a:t>
            </a:r>
          </a:p>
          <a:p>
            <a:endParaRPr lang="en-US" dirty="0"/>
          </a:p>
        </p:txBody>
      </p:sp>
      <p:sp>
        <p:nvSpPr>
          <p:cNvPr id="4" name="Slide Number Placeholder 3"/>
          <p:cNvSpPr>
            <a:spLocks noGrp="1"/>
          </p:cNvSpPr>
          <p:nvPr>
            <p:ph type="sldNum" sz="quarter" idx="5"/>
          </p:nvPr>
        </p:nvSpPr>
        <p:spPr/>
        <p:txBody>
          <a:bodyPr/>
          <a:lstStyle/>
          <a:p>
            <a:fld id="{0E2FDD9F-DD20-41B5-9844-EBFFF8459DD3}" type="slidenum">
              <a:rPr lang="en-US" smtClean="0"/>
              <a:t>9</a:t>
            </a:fld>
            <a:endParaRPr lang="en-US"/>
          </a:p>
        </p:txBody>
      </p:sp>
    </p:spTree>
    <p:extLst>
      <p:ext uri="{BB962C8B-B14F-4D97-AF65-F5344CB8AC3E}">
        <p14:creationId xmlns:p14="http://schemas.microsoft.com/office/powerpoint/2010/main" val="40093339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Difference between user and role .</a:t>
            </a:r>
          </a:p>
          <a:p>
            <a:endParaRPr lang="en-US" dirty="0"/>
          </a:p>
          <a:p>
            <a:r>
              <a:rPr lang="en-US" dirty="0"/>
              <a:t>User</a:t>
            </a:r>
            <a:r>
              <a:rPr lang="en-US" baseline="0" dirty="0"/>
              <a:t> permissions are hard coded whereas r</a:t>
            </a:r>
            <a:r>
              <a:rPr lang="en-US" dirty="0"/>
              <a:t>oles permission are accessible</a:t>
            </a:r>
            <a:r>
              <a:rPr lang="en-US" baseline="0" dirty="0"/>
              <a:t> to any entity .Role permissions are temporary whereas user permissions are permanent .</a:t>
            </a:r>
            <a:r>
              <a:rPr lang="en-US" dirty="0"/>
              <a:t> </a:t>
            </a:r>
          </a:p>
          <a:p>
            <a:endParaRPr lang="en-US" dirty="0"/>
          </a:p>
          <a:p>
            <a:r>
              <a:rPr lang="en-US" dirty="0"/>
              <a:t>IAM Security Tools </a:t>
            </a:r>
          </a:p>
          <a:p>
            <a:r>
              <a:rPr lang="en-US" dirty="0"/>
              <a:t>• IAM Credentials Report (account-level) </a:t>
            </a:r>
          </a:p>
          <a:p>
            <a:r>
              <a:rPr lang="en-US" dirty="0"/>
              <a:t>	• a report that lists all your account's users and the status of their various credentials</a:t>
            </a:r>
          </a:p>
          <a:p>
            <a:r>
              <a:rPr lang="en-US" dirty="0"/>
              <a:t>• IAM Access Advisor (user-level)</a:t>
            </a:r>
          </a:p>
          <a:p>
            <a:r>
              <a:rPr lang="en-US" dirty="0"/>
              <a:t>	 • Access advisor shows the service permissions granted to a user and when those services were last accessed. • You can use this information to revise your policies.</a:t>
            </a:r>
          </a:p>
          <a:p>
            <a:endParaRPr lang="en-US" dirty="0"/>
          </a:p>
          <a:p>
            <a:pPr marL="0" algn="l" defTabSz="914400" rtl="0" eaLnBrk="1" latinLnBrk="0" hangingPunct="1"/>
            <a:r>
              <a:rPr lang="en-US" sz="1200" kern="1200" dirty="0">
                <a:solidFill>
                  <a:schemeClr val="tx1"/>
                </a:solidFill>
                <a:latin typeface="+mn-lt"/>
                <a:ea typeface="+mn-ea"/>
                <a:cs typeface="+mn-cs"/>
              </a:rPr>
              <a:t>Audit permissions of your account with the IAM Credentials Report </a:t>
            </a:r>
          </a:p>
        </p:txBody>
      </p:sp>
      <p:sp>
        <p:nvSpPr>
          <p:cNvPr id="4" name="Slide Number Placeholder 3"/>
          <p:cNvSpPr>
            <a:spLocks noGrp="1"/>
          </p:cNvSpPr>
          <p:nvPr>
            <p:ph type="sldNum" sz="quarter" idx="10"/>
          </p:nvPr>
        </p:nvSpPr>
        <p:spPr/>
        <p:txBody>
          <a:bodyPr/>
          <a:lstStyle/>
          <a:p>
            <a:fld id="{0E2FDD9F-DD20-41B5-9844-EBFFF8459DD3}" type="slidenum">
              <a:rPr lang="en-US" smtClean="0"/>
              <a:t>10</a:t>
            </a:fld>
            <a:endParaRPr lang="en-US"/>
          </a:p>
        </p:txBody>
      </p:sp>
    </p:spTree>
    <p:extLst>
      <p:ext uri="{BB962C8B-B14F-4D97-AF65-F5344CB8AC3E}">
        <p14:creationId xmlns:p14="http://schemas.microsoft.com/office/powerpoint/2010/main" val="34135720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E2FDD9F-DD20-41B5-9844-EBFFF8459DD3}" type="slidenum">
              <a:rPr lang="en-US" smtClean="0"/>
              <a:t>11</a:t>
            </a:fld>
            <a:endParaRPr lang="en-US"/>
          </a:p>
        </p:txBody>
      </p:sp>
    </p:spTree>
    <p:extLst>
      <p:ext uri="{BB962C8B-B14F-4D97-AF65-F5344CB8AC3E}">
        <p14:creationId xmlns:p14="http://schemas.microsoft.com/office/powerpoint/2010/main" val="280492277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1EA52A-9015-4918-AE8C-0131B6C37589}" type="datetimeFigureOut">
              <a:rPr lang="en-US" smtClean="0"/>
              <a:t>3/27/2021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53ED39-1B8D-42A1-9588-331EF52D72BA}" type="slidenum">
              <a:rPr lang="en-US" smtClean="0"/>
              <a:t>‹#›</a:t>
            </a:fld>
            <a:endParaRPr lang="en-US"/>
          </a:p>
        </p:txBody>
      </p:sp>
    </p:spTree>
    <p:extLst>
      <p:ext uri="{BB962C8B-B14F-4D97-AF65-F5344CB8AC3E}">
        <p14:creationId xmlns:p14="http://schemas.microsoft.com/office/powerpoint/2010/main" val="437606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en-US"/>
              <a:t>Click to edit Master title style</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3/27/2021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Content Placeholder 3"/>
          <p:cNvSpPr>
            <a:spLocks noGrp="1"/>
          </p:cNvSpPr>
          <p:nvPr>
            <p:ph sz="quarter" idx="13"/>
          </p:nvPr>
        </p:nvSpPr>
        <p:spPr>
          <a:xfrm>
            <a:off x="913774" y="3051012"/>
            <a:ext cx="5106027"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3" name="Content Placeholder 5"/>
          <p:cNvSpPr>
            <a:spLocks noGrp="1"/>
          </p:cNvSpPr>
          <p:nvPr>
            <p:ph sz="quarter" idx="14"/>
          </p:nvPr>
        </p:nvSpPr>
        <p:spPr>
          <a:xfrm>
            <a:off x="6172200" y="3051012"/>
            <a:ext cx="5105401" cy="274018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3/27/2021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3/27/2021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3/27/2021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en-US"/>
              <a:t>Click to edit Master title style</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3/27/2021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3/27/2021</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 id="2147483669" r:id="rId18"/>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8.xml"/><Relationship Id="rId5" Type="http://schemas.openxmlformats.org/officeDocument/2006/relationships/image" Target="../media/image19.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18.xml"/><Relationship Id="rId5" Type="http://schemas.openxmlformats.org/officeDocument/2006/relationships/image" Target="../media/image20.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18.xml"/><Relationship Id="rId5" Type="http://schemas.openxmlformats.org/officeDocument/2006/relationships/image" Target="../media/image21.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8.xml"/><Relationship Id="rId5" Type="http://schemas.openxmlformats.org/officeDocument/2006/relationships/image" Target="../media/image22.png"/><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8.xml"/><Relationship Id="rId5" Type="http://schemas.openxmlformats.org/officeDocument/2006/relationships/image" Target="../media/image23.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8.xml"/><Relationship Id="rId5" Type="http://schemas.openxmlformats.org/officeDocument/2006/relationships/image" Target="../media/image25.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Identity &amp; ACCESS MANAGEMENT (IAM)</a:t>
            </a:r>
          </a:p>
        </p:txBody>
      </p:sp>
      <p:sp>
        <p:nvSpPr>
          <p:cNvPr id="3" name="Subtitle 2"/>
          <p:cNvSpPr>
            <a:spLocks noGrp="1"/>
          </p:cNvSpPr>
          <p:nvPr>
            <p:ph type="subTitle" idx="1"/>
          </p:nvPr>
        </p:nvSpPr>
        <p:spPr/>
        <p:txBody>
          <a:bodyPr/>
          <a:lstStyle/>
          <a:p>
            <a:r>
              <a:rPr lang="en-US" dirty="0"/>
              <a:t>Vikas</a:t>
            </a:r>
          </a:p>
        </p:txBody>
      </p:sp>
      <p:pic>
        <p:nvPicPr>
          <p:cNvPr id="4" name="Picture 3"/>
          <p:cNvPicPr>
            <a:picLocks noChangeAspect="1"/>
          </p:cNvPicPr>
          <p:nvPr/>
        </p:nvPicPr>
        <p:blipFill>
          <a:blip r:embed="rId2"/>
          <a:stretch>
            <a:fillRect/>
          </a:stretch>
        </p:blipFill>
        <p:spPr>
          <a:xfrm>
            <a:off x="5679115" y="0"/>
            <a:ext cx="6362700" cy="2228850"/>
          </a:xfrm>
          <a:prstGeom prst="rect">
            <a:avLst/>
          </a:prstGeom>
        </p:spPr>
      </p:pic>
    </p:spTree>
    <p:extLst>
      <p:ext uri="{BB962C8B-B14F-4D97-AF65-F5344CB8AC3E}">
        <p14:creationId xmlns:p14="http://schemas.microsoft.com/office/powerpoint/2010/main" val="42377464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 y="9728"/>
            <a:ext cx="12208163" cy="6858000"/>
          </a:xfrm>
          <a:prstGeom prst="rect">
            <a:avLst/>
          </a:prstGeom>
        </p:spPr>
      </p:pic>
    </p:spTree>
    <p:extLst>
      <p:ext uri="{BB962C8B-B14F-4D97-AF65-F5344CB8AC3E}">
        <p14:creationId xmlns:p14="http://schemas.microsoft.com/office/powerpoint/2010/main" val="37852619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BECDBB2-914C-44DE-B171-6F7946196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1D5C6008-3DE6-42B7-AED2-68544F325B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6321636B-742D-4667-A3BB-9E785803D990}"/>
              </a:ext>
            </a:extLst>
          </p:cNvPr>
          <p:cNvPicPr>
            <a:picLocks noChangeAspect="1"/>
          </p:cNvPicPr>
          <p:nvPr/>
        </p:nvPicPr>
        <p:blipFill rotWithShape="1">
          <a:blip r:embed="rId4"/>
          <a:srcRect b="265"/>
          <a:stretch/>
        </p:blipFill>
        <p:spPr>
          <a:xfrm>
            <a:off x="23446" y="70347"/>
            <a:ext cx="12198971" cy="6752482"/>
          </a:xfrm>
          <a:prstGeom prst="rect">
            <a:avLst/>
          </a:prstGeom>
        </p:spPr>
      </p:pic>
      <p:pic>
        <p:nvPicPr>
          <p:cNvPr id="14" name="Picture 13">
            <a:extLst>
              <a:ext uri="{FF2B5EF4-FFF2-40B4-BE49-F238E27FC236}">
                <a16:creationId xmlns:a16="http://schemas.microsoft.com/office/drawing/2014/main" id="{5D09915C-7FC3-45EF-BDD0-6393ACE446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197584" y="-2"/>
            <a:ext cx="12192000" cy="6858000"/>
          </a:xfrm>
          <a:prstGeom prst="rect">
            <a:avLst/>
          </a:prstGeom>
        </p:spPr>
      </p:pic>
    </p:spTree>
    <p:extLst>
      <p:ext uri="{BB962C8B-B14F-4D97-AF65-F5344CB8AC3E}">
        <p14:creationId xmlns:p14="http://schemas.microsoft.com/office/powerpoint/2010/main" val="22237486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1067" y="0"/>
            <a:ext cx="10364451" cy="1596177"/>
          </a:xfrm>
        </p:spPr>
        <p:txBody>
          <a:bodyPr/>
          <a:lstStyle/>
          <a:p>
            <a:r>
              <a:rPr lang="en-US"/>
              <a:t>Services offered by IAM :</a:t>
            </a:r>
            <a:endParaRPr lang="en-US" dirty="0"/>
          </a:p>
        </p:txBody>
      </p:sp>
      <p:pic>
        <p:nvPicPr>
          <p:cNvPr id="4" name="Content Placeholder 3"/>
          <p:cNvPicPr>
            <a:picLocks noGrp="1" noChangeAspect="1"/>
          </p:cNvPicPr>
          <p:nvPr>
            <p:ph idx="1"/>
          </p:nvPr>
        </p:nvPicPr>
        <p:blipFill>
          <a:blip r:embed="rId3"/>
          <a:stretch>
            <a:fillRect/>
          </a:stretch>
        </p:blipFill>
        <p:spPr>
          <a:xfrm>
            <a:off x="249059" y="1463040"/>
            <a:ext cx="11718946" cy="5120640"/>
          </a:xfrm>
          <a:prstGeom prst="rect">
            <a:avLst/>
          </a:prstGeom>
        </p:spPr>
      </p:pic>
    </p:spTree>
    <p:extLst>
      <p:ext uri="{BB962C8B-B14F-4D97-AF65-F5344CB8AC3E}">
        <p14:creationId xmlns:p14="http://schemas.microsoft.com/office/powerpoint/2010/main" val="7133405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E1408BAF-1350-4BC5-9C72-82A08BB07B4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60E67B53-E530-4CC6-B1E7-4CCC1FD632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4459037" y="-404280"/>
            <a:ext cx="8689976" cy="1345888"/>
          </a:xfrm>
        </p:spPr>
        <p:txBody>
          <a:bodyPr vert="horz" lIns="91440" tIns="45720" rIns="91440" bIns="45720" rtlCol="0" anchor="b">
            <a:normAutofit/>
          </a:bodyPr>
          <a:lstStyle/>
          <a:p>
            <a:r>
              <a:rPr lang="en-US" sz="4800" dirty="0"/>
              <a:t>IAM Important points :</a:t>
            </a:r>
          </a:p>
        </p:txBody>
      </p:sp>
      <p:pic>
        <p:nvPicPr>
          <p:cNvPr id="4" name="Content Placeholder 3"/>
          <p:cNvPicPr>
            <a:picLocks noGrp="1"/>
          </p:cNvPicPr>
          <p:nvPr>
            <p:ph idx="1"/>
          </p:nvPr>
        </p:nvPicPr>
        <p:blipFill>
          <a:blip r:embed="rId5"/>
          <a:stretch>
            <a:fillRect/>
          </a:stretch>
        </p:blipFill>
        <p:spPr>
          <a:xfrm>
            <a:off x="186944" y="2384160"/>
            <a:ext cx="10152810" cy="4368331"/>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pic>
        <p:nvPicPr>
          <p:cNvPr id="5" name="Picture 4"/>
          <p:cNvPicPr/>
          <p:nvPr/>
        </p:nvPicPr>
        <p:blipFill>
          <a:blip r:embed="rId6"/>
          <a:stretch>
            <a:fillRect/>
          </a:stretch>
        </p:blipFill>
        <p:spPr>
          <a:xfrm>
            <a:off x="5209150" y="1008348"/>
            <a:ext cx="6830286" cy="1254205"/>
          </a:xfrm>
          <a:prstGeom prst="roundRect">
            <a:avLst>
              <a:gd name="adj" fmla="val 5301"/>
            </a:avLst>
          </a:prstGeom>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1411729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0C0C5-16BA-4D2C-8D11-32409247CBC0}"/>
              </a:ext>
            </a:extLst>
          </p:cNvPr>
          <p:cNvSpPr>
            <a:spLocks noGrp="1"/>
          </p:cNvSpPr>
          <p:nvPr>
            <p:ph type="title"/>
          </p:nvPr>
        </p:nvSpPr>
        <p:spPr>
          <a:xfrm>
            <a:off x="924409" y="841802"/>
            <a:ext cx="8092002" cy="497902"/>
          </a:xfrm>
        </p:spPr>
        <p:txBody>
          <a:bodyPr>
            <a:normAutofit fontScale="90000"/>
          </a:bodyPr>
          <a:lstStyle/>
          <a:p>
            <a:r>
              <a:rPr lang="en-US" dirty="0"/>
              <a:t>AWS STS – Security Token Service</a:t>
            </a:r>
          </a:p>
        </p:txBody>
      </p:sp>
      <p:sp>
        <p:nvSpPr>
          <p:cNvPr id="4" name="TextBox 3">
            <a:extLst>
              <a:ext uri="{FF2B5EF4-FFF2-40B4-BE49-F238E27FC236}">
                <a16:creationId xmlns:a16="http://schemas.microsoft.com/office/drawing/2014/main" id="{600DE614-CACF-418C-883D-08A669D91394}"/>
              </a:ext>
            </a:extLst>
          </p:cNvPr>
          <p:cNvSpPr txBox="1"/>
          <p:nvPr/>
        </p:nvSpPr>
        <p:spPr>
          <a:xfrm>
            <a:off x="399011" y="1847274"/>
            <a:ext cx="11621193" cy="4893647"/>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	Allows to grant limited and temporary access to AWS resources.</a:t>
            </a:r>
          </a:p>
          <a:p>
            <a:r>
              <a:rPr lang="en-US" sz="2400" dirty="0">
                <a:latin typeface="Arial" panose="020B0604020202020204" pitchFamily="34" charset="0"/>
                <a:cs typeface="Arial" panose="020B0604020202020204" pitchFamily="34" charset="0"/>
              </a:rPr>
              <a:t>•	Token is valid for up to one hour (must be refreshed)</a:t>
            </a:r>
          </a:p>
          <a:p>
            <a:r>
              <a:rPr lang="en-US" sz="2400" dirty="0">
                <a:latin typeface="Arial" panose="020B0604020202020204" pitchFamily="34" charset="0"/>
                <a:cs typeface="Arial" panose="020B0604020202020204" pitchFamily="34" charset="0"/>
              </a:rPr>
              <a:t>•	Assume Role</a:t>
            </a:r>
          </a:p>
          <a:p>
            <a:r>
              <a:rPr lang="en-US" sz="2400" dirty="0"/>
              <a:t>	• Within your own account: for enhanced security</a:t>
            </a:r>
          </a:p>
          <a:p>
            <a:r>
              <a:rPr lang="en-US" sz="2400" dirty="0"/>
              <a:t>	• Cross Account Access: assume role in target account to perform actions there</a:t>
            </a:r>
          </a:p>
          <a:p>
            <a:r>
              <a:rPr lang="en-US" sz="2400" dirty="0">
                <a:latin typeface="Arial" panose="020B0604020202020204" pitchFamily="34" charset="0"/>
                <a:cs typeface="Arial" panose="020B0604020202020204" pitchFamily="34" charset="0"/>
              </a:rPr>
              <a:t>•	Assume Role With SAML</a:t>
            </a:r>
          </a:p>
          <a:p>
            <a:r>
              <a:rPr lang="en-US" sz="2400" dirty="0"/>
              <a:t>	• return credentials for users logged with SAML</a:t>
            </a:r>
          </a:p>
          <a:p>
            <a:r>
              <a:rPr lang="en-US" sz="2400" dirty="0">
                <a:latin typeface="Arial" panose="020B0604020202020204" pitchFamily="34" charset="0"/>
                <a:cs typeface="Arial" panose="020B0604020202020204" pitchFamily="34" charset="0"/>
              </a:rPr>
              <a:t>•	Assume Role With Web Identity</a:t>
            </a:r>
          </a:p>
          <a:p>
            <a:r>
              <a:rPr lang="en-US" sz="2400" dirty="0"/>
              <a:t>	• return creds for users logged with an </a:t>
            </a:r>
            <a:r>
              <a:rPr lang="en-US" sz="2400" dirty="0" err="1"/>
              <a:t>IdP</a:t>
            </a:r>
            <a:r>
              <a:rPr lang="en-US" sz="2400" dirty="0"/>
              <a:t> (Facebook Login, Google Login, OIDC compatible…)</a:t>
            </a:r>
          </a:p>
          <a:p>
            <a:r>
              <a:rPr lang="en-US" sz="2400" dirty="0"/>
              <a:t>	• AWS recommends against using this, and using Cognito instead</a:t>
            </a:r>
          </a:p>
          <a:p>
            <a:r>
              <a:rPr lang="en-US" sz="2400" dirty="0">
                <a:latin typeface="Arial" panose="020B0604020202020204" pitchFamily="34" charset="0"/>
                <a:cs typeface="Arial" panose="020B0604020202020204" pitchFamily="34" charset="0"/>
              </a:rPr>
              <a:t>•	Get Session Token</a:t>
            </a:r>
          </a:p>
          <a:p>
            <a:r>
              <a:rPr lang="en-US" sz="2400" dirty="0"/>
              <a:t>	• for MFA, from a user or AWS account root user</a:t>
            </a:r>
          </a:p>
        </p:txBody>
      </p:sp>
    </p:spTree>
    <p:extLst>
      <p:ext uri="{BB962C8B-B14F-4D97-AF65-F5344CB8AC3E}">
        <p14:creationId xmlns:p14="http://schemas.microsoft.com/office/powerpoint/2010/main" val="629945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2" name="Picture 1">
            <a:extLst>
              <a:ext uri="{FF2B5EF4-FFF2-40B4-BE49-F238E27FC236}">
                <a16:creationId xmlns:a16="http://schemas.microsoft.com/office/drawing/2014/main" id="{DA147AD2-3091-4EC7-8DD8-E6581366946C}"/>
              </a:ext>
            </a:extLst>
          </p:cNvPr>
          <p:cNvPicPr>
            <a:picLocks noChangeAspect="1"/>
          </p:cNvPicPr>
          <p:nvPr/>
        </p:nvPicPr>
        <p:blipFill>
          <a:blip r:embed="rId5"/>
          <a:stretch>
            <a:fillRect/>
          </a:stretch>
        </p:blipFill>
        <p:spPr>
          <a:xfrm>
            <a:off x="142882" y="225982"/>
            <a:ext cx="12049117" cy="6145048"/>
          </a:xfrm>
          <a:prstGeom prst="roundRect">
            <a:avLst>
              <a:gd name="adj" fmla="val 5301"/>
            </a:avLst>
          </a:prstGeom>
          <a:ln w="1905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11963562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p:cNvPicPr>
            <a:picLocks noChangeAspect="1"/>
          </p:cNvPicPr>
          <p:nvPr/>
        </p:nvPicPr>
        <p:blipFill>
          <a:blip r:embed="rId5"/>
          <a:stretch>
            <a:fillRect/>
          </a:stretch>
        </p:blipFill>
        <p:spPr>
          <a:xfrm>
            <a:off x="122477" y="601357"/>
            <a:ext cx="11947045" cy="5655284"/>
          </a:xfrm>
          <a:prstGeom prst="roundRect">
            <a:avLst>
              <a:gd name="adj" fmla="val 5301"/>
            </a:avLst>
          </a:prstGeom>
          <a:ln w="1905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25605546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19"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2">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6" name="Picture 5">
            <a:extLst>
              <a:ext uri="{FF2B5EF4-FFF2-40B4-BE49-F238E27FC236}">
                <a16:creationId xmlns:a16="http://schemas.microsoft.com/office/drawing/2014/main" id="{3C84DDC6-281C-4879-98EF-65BFC63A78F1}"/>
              </a:ext>
            </a:extLst>
          </p:cNvPr>
          <p:cNvPicPr>
            <a:picLocks noChangeAspect="1"/>
          </p:cNvPicPr>
          <p:nvPr/>
        </p:nvPicPr>
        <p:blipFill>
          <a:blip r:embed="rId5"/>
          <a:stretch>
            <a:fillRect/>
          </a:stretch>
        </p:blipFill>
        <p:spPr>
          <a:xfrm>
            <a:off x="68134" y="228051"/>
            <a:ext cx="12184321" cy="6629949"/>
          </a:xfrm>
          <a:prstGeom prst="roundRect">
            <a:avLst>
              <a:gd name="adj" fmla="val 5301"/>
            </a:avLst>
          </a:prstGeom>
          <a:ln w="1905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3694977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0DE27CDF-F538-48C2-9D62-60FC0304406E}"/>
              </a:ext>
            </a:extLst>
          </p:cNvPr>
          <p:cNvPicPr>
            <a:picLocks noChangeAspect="1"/>
          </p:cNvPicPr>
          <p:nvPr/>
        </p:nvPicPr>
        <p:blipFill>
          <a:blip r:embed="rId5"/>
          <a:stretch>
            <a:fillRect/>
          </a:stretch>
        </p:blipFill>
        <p:spPr>
          <a:xfrm>
            <a:off x="157779" y="305706"/>
            <a:ext cx="11939576" cy="6148881"/>
          </a:xfrm>
          <a:prstGeom prst="roundRect">
            <a:avLst>
              <a:gd name="adj" fmla="val 5301"/>
            </a:avLst>
          </a:prstGeom>
          <a:ln w="19050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pic>
    </p:spTree>
    <p:extLst>
      <p:ext uri="{BB962C8B-B14F-4D97-AF65-F5344CB8AC3E}">
        <p14:creationId xmlns:p14="http://schemas.microsoft.com/office/powerpoint/2010/main" val="42318777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3" name="Rectangle 12">
            <a:extLst>
              <a:ext uri="{FF2B5EF4-FFF2-40B4-BE49-F238E27FC236}">
                <a16:creationId xmlns:a16="http://schemas.microsoft.com/office/drawing/2014/main" id="{57E607C4-A0A1-44FA-981D-EA3B813963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A253D05-4E51-49EF-A954-D97E295503B9}"/>
              </a:ext>
            </a:extLst>
          </p:cNvPr>
          <p:cNvPicPr>
            <a:picLocks noChangeAspect="1"/>
          </p:cNvPicPr>
          <p:nvPr/>
        </p:nvPicPr>
        <p:blipFill>
          <a:blip r:embed="rId5"/>
          <a:stretch>
            <a:fillRect/>
          </a:stretch>
        </p:blipFill>
        <p:spPr>
          <a:xfrm>
            <a:off x="35858" y="215151"/>
            <a:ext cx="12122835" cy="5970495"/>
          </a:xfrm>
          <a:prstGeom prst="rect">
            <a:avLst/>
          </a:prstGeom>
        </p:spPr>
      </p:pic>
      <p:pic>
        <p:nvPicPr>
          <p:cNvPr id="15" name="Picture 14">
            <a:extLst>
              <a:ext uri="{FF2B5EF4-FFF2-40B4-BE49-F238E27FC236}">
                <a16:creationId xmlns:a16="http://schemas.microsoft.com/office/drawing/2014/main" id="{08D97526-B9D9-4257-B6A9-9D798897492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756242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863649"/>
          </a:xfrm>
          <a:prstGeom prst="rect">
            <a:avLst/>
          </a:prstGeom>
        </p:spPr>
      </p:pic>
    </p:spTree>
    <p:extLst>
      <p:ext uri="{BB962C8B-B14F-4D97-AF65-F5344CB8AC3E}">
        <p14:creationId xmlns:p14="http://schemas.microsoft.com/office/powerpoint/2010/main" val="15975021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y 51: Understanding the OSI Model | by Z3R0 | Medium">
            <a:extLst>
              <a:ext uri="{FF2B5EF4-FFF2-40B4-BE49-F238E27FC236}">
                <a16:creationId xmlns:a16="http://schemas.microsoft.com/office/drawing/2014/main" id="{E12A42F3-ECA8-40AA-BC79-84B58ED61F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11275" y="0"/>
            <a:ext cx="95678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268511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9" name="Picture 2">
            <a:extLst>
              <a:ext uri="{FF2B5EF4-FFF2-40B4-BE49-F238E27FC236}">
                <a16:creationId xmlns:a16="http://schemas.microsoft.com/office/drawing/2014/main" id="{B1981535-B5AA-4E0C-ACE5-925CC19B20FE}"/>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BF97D060-AA7E-4411-BA62-28BD1EBD55D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useBgFill="1">
        <p:nvSpPr>
          <p:cNvPr id="13" name="Rectangle 12">
            <a:extLst>
              <a:ext uri="{FF2B5EF4-FFF2-40B4-BE49-F238E27FC236}">
                <a16:creationId xmlns:a16="http://schemas.microsoft.com/office/drawing/2014/main" id="{9935250F-9475-4A7C-BD20-F3DD2BCA32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
            <a:extLst>
              <a:ext uri="{FF2B5EF4-FFF2-40B4-BE49-F238E27FC236}">
                <a16:creationId xmlns:a16="http://schemas.microsoft.com/office/drawing/2014/main" id="{CCE9F723-9A0F-4D08-A318-9BECBA07D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3" y="321733"/>
            <a:ext cx="11548531" cy="6214534"/>
          </a:xfrm>
          <a:prstGeom prst="roundRect">
            <a:avLst>
              <a:gd name="adj" fmla="val 8642"/>
            </a:avLst>
          </a:prstGeom>
          <a:solidFill>
            <a:srgbClr val="FFFFFF"/>
          </a:solidFill>
          <a:ln>
            <a:noFill/>
          </a:ln>
          <a:scene3d>
            <a:camera prst="orthographicFront"/>
            <a:lightRig rig="threePt" dir="t">
              <a:rot lat="0" lon="0" rev="2700000"/>
            </a:lightRig>
          </a:scene3d>
          <a:sp3d contourW="6350">
            <a:bevelT h="38100"/>
            <a:contourClr>
              <a:srgbClr val="C0C0C0"/>
            </a:contour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Picture 16">
            <a:extLst>
              <a:ext uri="{FF2B5EF4-FFF2-40B4-BE49-F238E27FC236}">
                <a16:creationId xmlns:a16="http://schemas.microsoft.com/office/drawing/2014/main" id="{CC751CDD-D58E-46E4-9537-5DD051D62B4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4" name="Picture 3">
            <a:extLst>
              <a:ext uri="{FF2B5EF4-FFF2-40B4-BE49-F238E27FC236}">
                <a16:creationId xmlns:a16="http://schemas.microsoft.com/office/drawing/2014/main" id="{64417DC9-46A1-421C-BA8A-0C48CF14B073}"/>
              </a:ext>
            </a:extLst>
          </p:cNvPr>
          <p:cNvPicPr>
            <a:picLocks noChangeAspect="1"/>
          </p:cNvPicPr>
          <p:nvPr/>
        </p:nvPicPr>
        <p:blipFill>
          <a:blip r:embed="rId5"/>
          <a:stretch>
            <a:fillRect/>
          </a:stretch>
        </p:blipFill>
        <p:spPr>
          <a:xfrm>
            <a:off x="1077557" y="965201"/>
            <a:ext cx="10036883" cy="4918074"/>
          </a:xfrm>
          <a:prstGeom prst="rect">
            <a:avLst/>
          </a:prstGeom>
        </p:spPr>
      </p:pic>
    </p:spTree>
    <p:extLst>
      <p:ext uri="{BB962C8B-B14F-4D97-AF65-F5344CB8AC3E}">
        <p14:creationId xmlns:p14="http://schemas.microsoft.com/office/powerpoint/2010/main" val="31803876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1" y="-21266"/>
            <a:ext cx="12192001" cy="6879266"/>
          </a:xfrm>
          <a:prstGeom prst="rect">
            <a:avLst/>
          </a:prstGeom>
        </p:spPr>
      </p:pic>
    </p:spTree>
    <p:extLst>
      <p:ext uri="{BB962C8B-B14F-4D97-AF65-F5344CB8AC3E}">
        <p14:creationId xmlns:p14="http://schemas.microsoft.com/office/powerpoint/2010/main" val="32157533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4073" y="-67702"/>
            <a:ext cx="10364451" cy="1596177"/>
          </a:xfrm>
        </p:spPr>
        <p:txBody>
          <a:bodyPr/>
          <a:lstStyle/>
          <a:p>
            <a:r>
              <a:rPr lang="en-US" dirty="0"/>
              <a:t>Key Terminologies :</a:t>
            </a:r>
          </a:p>
        </p:txBody>
      </p:sp>
      <p:pic>
        <p:nvPicPr>
          <p:cNvPr id="4" name="Content Placeholder 3"/>
          <p:cNvPicPr>
            <a:picLocks noGrp="1" noChangeAspect="1"/>
          </p:cNvPicPr>
          <p:nvPr>
            <p:ph idx="1"/>
          </p:nvPr>
        </p:nvPicPr>
        <p:blipFill>
          <a:blip r:embed="rId3"/>
          <a:stretch>
            <a:fillRect/>
          </a:stretch>
        </p:blipFill>
        <p:spPr>
          <a:xfrm>
            <a:off x="822308" y="1528475"/>
            <a:ext cx="10756271" cy="4648488"/>
          </a:xfrm>
          <a:prstGeom prst="rect">
            <a:avLst/>
          </a:prstGeom>
        </p:spPr>
      </p:pic>
    </p:spTree>
    <p:extLst>
      <p:ext uri="{BB962C8B-B14F-4D97-AF65-F5344CB8AC3E}">
        <p14:creationId xmlns:p14="http://schemas.microsoft.com/office/powerpoint/2010/main" val="3300800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030561" y="0"/>
            <a:ext cx="9841106" cy="4743730"/>
          </a:xfrm>
          <a:prstGeom prst="rect">
            <a:avLst/>
          </a:prstGeom>
        </p:spPr>
      </p:pic>
      <p:pic>
        <p:nvPicPr>
          <p:cNvPr id="3" name="Picture 2"/>
          <p:cNvPicPr>
            <a:picLocks noChangeAspect="1"/>
          </p:cNvPicPr>
          <p:nvPr/>
        </p:nvPicPr>
        <p:blipFill>
          <a:blip r:embed="rId4"/>
          <a:stretch>
            <a:fillRect/>
          </a:stretch>
        </p:blipFill>
        <p:spPr>
          <a:xfrm>
            <a:off x="0" y="4196378"/>
            <a:ext cx="12192000" cy="2704152"/>
          </a:xfrm>
          <a:prstGeom prst="rect">
            <a:avLst/>
          </a:prstGeom>
        </p:spPr>
      </p:pic>
    </p:spTree>
    <p:extLst>
      <p:ext uri="{BB962C8B-B14F-4D97-AF65-F5344CB8AC3E}">
        <p14:creationId xmlns:p14="http://schemas.microsoft.com/office/powerpoint/2010/main" val="1869371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5BECDBB2-914C-44DE-B171-6F7946196F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2">
            <a:extLst>
              <a:ext uri="{FF2B5EF4-FFF2-40B4-BE49-F238E27FC236}">
                <a16:creationId xmlns:a16="http://schemas.microsoft.com/office/drawing/2014/main" id="{1D5C6008-3DE6-42B7-AED2-68544F325BC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D1208737-C9EE-47D0-9141-67267F862E77}"/>
              </a:ext>
            </a:extLst>
          </p:cNvPr>
          <p:cNvPicPr>
            <a:picLocks noChangeAspect="1"/>
          </p:cNvPicPr>
          <p:nvPr/>
        </p:nvPicPr>
        <p:blipFill rotWithShape="1">
          <a:blip r:embed="rId4"/>
          <a:srcRect r="9218" b="-1"/>
          <a:stretch/>
        </p:blipFill>
        <p:spPr>
          <a:xfrm>
            <a:off x="120652" y="142762"/>
            <a:ext cx="11873766" cy="6572472"/>
          </a:xfrm>
          <a:prstGeom prst="rect">
            <a:avLst/>
          </a:prstGeom>
        </p:spPr>
      </p:pic>
      <p:pic>
        <p:nvPicPr>
          <p:cNvPr id="11" name="Picture 10">
            <a:extLst>
              <a:ext uri="{FF2B5EF4-FFF2-40B4-BE49-F238E27FC236}">
                <a16:creationId xmlns:a16="http://schemas.microsoft.com/office/drawing/2014/main" id="{5D09915C-7FC3-45EF-BDD0-6393ACE446E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197584" y="-2"/>
            <a:ext cx="12192000" cy="6858000"/>
          </a:xfrm>
          <a:prstGeom prst="rect">
            <a:avLst/>
          </a:prstGeom>
        </p:spPr>
      </p:pic>
    </p:spTree>
    <p:extLst>
      <p:ext uri="{BB962C8B-B14F-4D97-AF65-F5344CB8AC3E}">
        <p14:creationId xmlns:p14="http://schemas.microsoft.com/office/powerpoint/2010/main" val="13440844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845776"/>
          </a:xfrm>
          <a:prstGeom prst="rect">
            <a:avLst/>
          </a:prstGeom>
        </p:spPr>
      </p:pic>
    </p:spTree>
    <p:extLst>
      <p:ext uri="{BB962C8B-B14F-4D97-AF65-F5344CB8AC3E}">
        <p14:creationId xmlns:p14="http://schemas.microsoft.com/office/powerpoint/2010/main" val="7924497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lumMod val="110000"/>
              </a:schemeClr>
            </a:gs>
            <a:gs pos="100000">
              <a:schemeClr val="bg1">
                <a:shade val="64000"/>
                <a:lumMod val="88000"/>
              </a:schemeClr>
            </a:gs>
          </a:gsLst>
          <a:lin ang="5400000" scaled="0"/>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a:stretch/>
        </p:blipFill>
        <p:spPr>
          <a:xfrm>
            <a:off x="20" y="10"/>
            <a:ext cx="12191980" cy="6857990"/>
          </a:xfrm>
          <a:prstGeom prst="rect">
            <a:avLst/>
          </a:prstGeom>
        </p:spPr>
      </p:pic>
    </p:spTree>
    <p:extLst>
      <p:ext uri="{BB962C8B-B14F-4D97-AF65-F5344CB8AC3E}">
        <p14:creationId xmlns:p14="http://schemas.microsoft.com/office/powerpoint/2010/main" val="149959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0" y="0"/>
            <a:ext cx="12192000" cy="6858000"/>
          </a:xfrm>
          <a:prstGeom prst="rect">
            <a:avLst/>
          </a:prstGeom>
        </p:spPr>
      </p:pic>
    </p:spTree>
    <p:extLst>
      <p:ext uri="{BB962C8B-B14F-4D97-AF65-F5344CB8AC3E}">
        <p14:creationId xmlns:p14="http://schemas.microsoft.com/office/powerpoint/2010/main" val="2637612025"/>
      </p:ext>
    </p:extLst>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342</TotalTime>
  <Words>1877</Words>
  <Application>Microsoft Office PowerPoint</Application>
  <PresentationFormat>Widescreen</PresentationFormat>
  <Paragraphs>203</Paragraphs>
  <Slides>21</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Tw Cen MT</vt:lpstr>
      <vt:lpstr>Droplet</vt:lpstr>
      <vt:lpstr>Identity &amp; ACCESS MANAGEMENT (IAM)</vt:lpstr>
      <vt:lpstr>PowerPoint Presentation</vt:lpstr>
      <vt:lpstr>PowerPoint Presentation</vt:lpstr>
      <vt:lpstr>Key Terminologies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Services offered by IAM :</vt:lpstr>
      <vt:lpstr>IAM Important points :</vt:lpstr>
      <vt:lpstr>AWS STS – Security Token Service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Identity &amp; ACCESS MANAGEMENT (IAM)</dc:title>
  <dc:creator>Vikas, Kumar</dc:creator>
  <cp:lastModifiedBy>Vikas, Kumar</cp:lastModifiedBy>
  <cp:revision>12</cp:revision>
  <dcterms:created xsi:type="dcterms:W3CDTF">2021-03-26T08:33:42Z</dcterms:created>
  <dcterms:modified xsi:type="dcterms:W3CDTF">2021-03-27T09:19:31Z</dcterms:modified>
</cp:coreProperties>
</file>